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329" r:id="rId4"/>
    <p:sldId id="331" r:id="rId5"/>
    <p:sldId id="341" r:id="rId6"/>
    <p:sldId id="334" r:id="rId7"/>
    <p:sldId id="336" r:id="rId8"/>
    <p:sldId id="337" r:id="rId9"/>
    <p:sldId id="338" r:id="rId10"/>
    <p:sldId id="339" r:id="rId11"/>
    <p:sldId id="342" r:id="rId12"/>
    <p:sldId id="340" r:id="rId13"/>
    <p:sldId id="347" r:id="rId14"/>
    <p:sldId id="348" r:id="rId15"/>
    <p:sldId id="349" r:id="rId16"/>
    <p:sldId id="350" r:id="rId17"/>
    <p:sldId id="353" r:id="rId18"/>
    <p:sldId id="351" r:id="rId19"/>
    <p:sldId id="260" r:id="rId20"/>
    <p:sldId id="333" r:id="rId21"/>
    <p:sldId id="354" r:id="rId22"/>
    <p:sldId id="321" r:id="rId23"/>
    <p:sldId id="355" r:id="rId24"/>
    <p:sldId id="356" r:id="rId25"/>
    <p:sldId id="360" r:id="rId26"/>
    <p:sldId id="357" r:id="rId27"/>
    <p:sldId id="359" r:id="rId28"/>
    <p:sldId id="326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7C6"/>
    <a:srgbClr val="858585"/>
    <a:srgbClr val="193441"/>
    <a:srgbClr val="EC2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17FD3-D1D7-427E-BB2B-8F7B85E6A612}" type="datetimeFigureOut">
              <a:rPr lang="pt-BR" smtClean="0"/>
              <a:t>22/10/2021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86240-579B-4906-84B4-17BB80C589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05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15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676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62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74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8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4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25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95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58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32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61E4E-80C0-40B0-B9A1-F00282836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64AA1F-43AB-4A75-A6AC-A0B7629C4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727327-E6DB-488A-AD56-BCBDD1E5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33B358-CA48-4C42-810B-B0ACD5A0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176A9F-3B52-4505-8D3F-A069D9C7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475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5F3E0-38C2-49EA-8408-4ABB6ACC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C35F25-3AAC-4A4D-B8EB-A47D82143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DB6A69-289E-4B24-95FA-7B9433B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C4924-89A0-428C-B936-71E08590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117935-4AA5-41FD-8E1B-91C9A08D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06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548624-5F48-4405-99E8-847000158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D1AB1B-5821-48AA-A571-F5159A884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CF7F29-A5BC-43B1-A0C1-B5045826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B90F85-CF14-4D5C-8566-394160B3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27F3DA-F4C2-4FCF-896E-B3BEE713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58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Title &amp; 3 column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060597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1060400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4724948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4724851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8389397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8389300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4484039" y="3257792"/>
            <a:ext cx="0" cy="1854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8110064" y="3257792"/>
            <a:ext cx="0" cy="1854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603900" y="622167"/>
            <a:ext cx="8984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4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6286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left">
  <p:cSld name="Image slide with title and text lef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778400" y="455533"/>
            <a:ext cx="485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6778400" y="1984133"/>
            <a:ext cx="4851200" cy="12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4025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31789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31789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1485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1485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0639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6778400" y="5089733"/>
            <a:ext cx="4851200" cy="12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21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4025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21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31789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31789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1485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1485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0639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6765668" y="5089733"/>
            <a:ext cx="5014000" cy="1414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3"/>
          </p:nvPr>
        </p:nvSpPr>
        <p:spPr>
          <a:xfrm>
            <a:off x="6921500" y="5115000"/>
            <a:ext cx="4702400" cy="13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709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FE6E6-E452-48C5-8B5A-340CBFA6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FF5A9C-CCDB-4080-B216-5D6EF822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7C12D2-AAEF-4ECD-A7BE-0465D245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4DF370-4F57-42FF-A256-4E72AADD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0513F7-6914-43AB-B8F8-39A16B8A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139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3E3BE-DB6A-41FC-9600-2C179213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B48A9A-8D99-4DE3-A8B5-3E1ACE3DA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061198-51B1-4F60-8EB7-7ED163FC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8AD6F0-5B68-4006-A5E2-B6BE1909A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D47047-8CF8-4F75-87AF-6FE2E58B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771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A2739-5A3C-46E0-9C87-946D34ED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976CD7-6685-4AFF-88FF-709CF64C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E3E06C-901B-45F0-95C6-DEB31E7A9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0652EB-CAD2-4753-9A1F-C54D6E4D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CB4EF0-016C-4559-BD84-45330F92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BD3FE5-2AC0-4CB2-BDF1-BAF4ED72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628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BB155-5E57-493A-BF3D-AA8B7A7E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BEEA0A-136E-4494-BEF3-5EB0BEB84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2C15CA-EF1A-4A24-BFC2-F344A1E0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C8F14C-EA7D-4B3E-97A6-7BC7E004B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7CB678F-8298-426C-A2ED-2210CE461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2EF6A8-2E16-4994-BD47-089EDBB6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67E969-C014-49A5-AD97-5B1D2E61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6CE1A7F-29C8-4669-AB57-6CA81435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178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91B3-1265-4275-BE29-F16CE3D4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EA595F-2F95-426B-864D-C895D7BB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1424F1-2708-47D4-9B20-8F9286D5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089EE39-69DD-4F0C-89F8-BA70007E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83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63EF2B-4CBA-4918-8C81-F1DD75FD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78432-994F-4A42-8B09-5F723D00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2BBC9E-C699-475E-A497-7F3FDC61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200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D75DA-8750-451C-BB5A-66FAA780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6B6EC5-514E-4551-90C7-799ED4D47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AD54A4-1631-410D-B297-E5897A5DF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43C00C-3F34-469B-BD56-C52089B8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F99404-0746-440A-ADB9-80D385B4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0C0E84-CF67-4A1D-ADEF-8227FC6C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302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65243-A382-4AFE-B3F7-6BED85AD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AB7D390-7476-4EBB-B40C-67D7ADDC3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B5A21B-5525-41CC-A384-DFE1FC11F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63AB42-FF64-4612-AE6E-7D3E48A9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D74C30-643A-4941-95B7-E489204B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A66260-08B0-4DC2-B7BA-2823DCE8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47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309603-8B54-46F1-B8E0-139C559B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60E70E-E344-4AB4-BE82-2546AF9B2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6AB35-3918-49FC-8217-23F175CBB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F668A-ED2E-4BB4-ABE5-92C2E246F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1B1DB-933C-423E-BAEF-1667087BC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127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7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26847"/>
            <a:ext cx="9144000" cy="223579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All In One Place - Insiders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Henrique Issamu Umeda - 2021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8203F5-4191-44B0-80F5-14464A9F2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82" y="251110"/>
            <a:ext cx="3657436" cy="36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18E5BF-DEE3-415D-98E0-E22B5A10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" y="871870"/>
            <a:ext cx="11666220" cy="59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64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Quantity - Country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5992DA-A3E6-4BEB-91FD-0C769F59D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101"/>
            <a:ext cx="12192000" cy="59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4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Quantity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EBE0814-FB1C-4C68-8A21-C54543914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871978"/>
            <a:ext cx="11677650" cy="59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Purchase Transactions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AF3C46-7838-4461-B784-674027647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" y="877791"/>
            <a:ext cx="11529060" cy="59802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C48DD0-9494-4112-90AD-6C0F5DC31377}"/>
              </a:ext>
            </a:extLst>
          </p:cNvPr>
          <p:cNvSpPr txBox="1"/>
          <p:nvPr/>
        </p:nvSpPr>
        <p:spPr>
          <a:xfrm>
            <a:off x="9498330" y="176022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: 4.24</a:t>
            </a:r>
          </a:p>
        </p:txBody>
      </p:sp>
    </p:spTree>
    <p:extLst>
      <p:ext uri="{BB962C8B-B14F-4D97-AF65-F5344CB8AC3E}">
        <p14:creationId xmlns:p14="http://schemas.microsoft.com/office/powerpoint/2010/main" val="391378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20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Average Order Value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75A7574-DDAC-49F3-BBB7-0AB686499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" y="866856"/>
            <a:ext cx="11609070" cy="59911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D48C34-7CB3-41F4-916A-9D5D4B0E44A6}"/>
              </a:ext>
            </a:extLst>
          </p:cNvPr>
          <p:cNvSpPr txBox="1"/>
          <p:nvPr/>
        </p:nvSpPr>
        <p:spPr>
          <a:xfrm>
            <a:off x="9498330" y="176022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: 362.72</a:t>
            </a:r>
          </a:p>
        </p:txBody>
      </p:sp>
    </p:spTree>
    <p:extLst>
      <p:ext uri="{BB962C8B-B14F-4D97-AF65-F5344CB8AC3E}">
        <p14:creationId xmlns:p14="http://schemas.microsoft.com/office/powerpoint/2010/main" val="72836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9399-19A7-4916-BE30-DD6165EF4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Customer Lifetime Value</a:t>
            </a:r>
          </a:p>
        </p:txBody>
      </p:sp>
    </p:spTree>
    <p:extLst>
      <p:ext uri="{BB962C8B-B14F-4D97-AF65-F5344CB8AC3E}">
        <p14:creationId xmlns:p14="http://schemas.microsoft.com/office/powerpoint/2010/main" val="365041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Lifetime Value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8562F2-0A6D-40E5-8BCF-7F7ECD83A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7" y="871870"/>
            <a:ext cx="11734800" cy="59851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21E9581-B0A7-4A91-B8F6-122B3473E445}"/>
              </a:ext>
            </a:extLst>
          </p:cNvPr>
          <p:cNvSpPr txBox="1"/>
          <p:nvPr/>
        </p:nvSpPr>
        <p:spPr>
          <a:xfrm>
            <a:off x="9498330" y="1760220"/>
            <a:ext cx="164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: 1,159.94</a:t>
            </a:r>
          </a:p>
        </p:txBody>
      </p:sp>
    </p:spTree>
    <p:extLst>
      <p:ext uri="{BB962C8B-B14F-4D97-AF65-F5344CB8AC3E}">
        <p14:creationId xmlns:p14="http://schemas.microsoft.com/office/powerpoint/2010/main" val="46263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Insiders Project</a:t>
            </a:r>
          </a:p>
        </p:txBody>
      </p:sp>
    </p:spTree>
    <p:extLst>
      <p:ext uri="{BB962C8B-B14F-4D97-AF65-F5344CB8AC3E}">
        <p14:creationId xmlns:p14="http://schemas.microsoft.com/office/powerpoint/2010/main" val="21546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tl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The Company</a:t>
            </a:r>
          </a:p>
        </p:txBody>
      </p:sp>
    </p:spTree>
    <p:extLst>
      <p:ext uri="{BB962C8B-B14F-4D97-AF65-F5344CB8AC3E}">
        <p14:creationId xmlns:p14="http://schemas.microsoft.com/office/powerpoint/2010/main" val="2256021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6765668" y="5089733"/>
            <a:ext cx="5014000" cy="14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6778400" y="1241183"/>
            <a:ext cx="4851200" cy="7429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s" dirty="0"/>
              <a:t>Loyalty Program</a:t>
            </a:r>
            <a:br>
              <a:rPr lang="es" dirty="0"/>
            </a:br>
            <a:endParaRPr sz="2500" dirty="0"/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1"/>
          </p:nvPr>
        </p:nvSpPr>
        <p:spPr>
          <a:xfrm>
            <a:off x="6778400" y="1984133"/>
            <a:ext cx="4851200" cy="31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pt-BR" dirty="0" err="1">
                <a:solidFill>
                  <a:srgbClr val="858585"/>
                </a:solidFill>
              </a:rPr>
              <a:t>Eligible</a:t>
            </a:r>
            <a:r>
              <a:rPr lang="pt-BR" dirty="0">
                <a:solidFill>
                  <a:srgbClr val="858585"/>
                </a:solidFill>
              </a:rPr>
              <a:t> </a:t>
            </a:r>
            <a:r>
              <a:rPr lang="pt-BR" dirty="0" err="1">
                <a:solidFill>
                  <a:srgbClr val="858585"/>
                </a:solidFill>
              </a:rPr>
              <a:t>customers</a:t>
            </a:r>
            <a:r>
              <a:rPr lang="pt-BR" dirty="0">
                <a:solidFill>
                  <a:srgbClr val="858585"/>
                </a:solidFill>
              </a:rPr>
              <a:t>:</a:t>
            </a:r>
            <a:endParaRPr dirty="0">
              <a:solidFill>
                <a:srgbClr val="858585"/>
              </a:solidFill>
            </a:endParaRPr>
          </a:p>
          <a:p>
            <a:pPr>
              <a:lnSpc>
                <a:spcPct val="150000"/>
              </a:lnSpc>
              <a:buClr>
                <a:srgbClr val="858585"/>
              </a:buClr>
              <a:buAutoNum type="arabicPeriod"/>
            </a:pPr>
            <a:r>
              <a:rPr lang="pt-BR" dirty="0" err="1">
                <a:solidFill>
                  <a:srgbClr val="858585"/>
                </a:solidFill>
              </a:rPr>
              <a:t>Buy</a:t>
            </a:r>
            <a:r>
              <a:rPr lang="pt-BR" dirty="0">
                <a:solidFill>
                  <a:srgbClr val="858585"/>
                </a:solidFill>
              </a:rPr>
              <a:t> more </a:t>
            </a:r>
            <a:r>
              <a:rPr lang="pt-BR" dirty="0" err="1">
                <a:solidFill>
                  <a:srgbClr val="858585"/>
                </a:solidFill>
              </a:rPr>
              <a:t>expensive</a:t>
            </a:r>
            <a:r>
              <a:rPr lang="pt-BR" dirty="0">
                <a:solidFill>
                  <a:srgbClr val="858585"/>
                </a:solidFill>
              </a:rPr>
              <a:t> </a:t>
            </a:r>
            <a:r>
              <a:rPr lang="pt-BR" dirty="0" err="1">
                <a:solidFill>
                  <a:srgbClr val="858585"/>
                </a:solidFill>
              </a:rPr>
              <a:t>products</a:t>
            </a:r>
            <a:endParaRPr dirty="0">
              <a:solidFill>
                <a:srgbClr val="858585"/>
              </a:solidFill>
            </a:endParaRPr>
          </a:p>
          <a:p>
            <a:pPr>
              <a:lnSpc>
                <a:spcPct val="150000"/>
              </a:lnSpc>
              <a:buClr>
                <a:srgbClr val="858585"/>
              </a:buClr>
              <a:buAutoNum type="arabicPeriod"/>
            </a:pPr>
            <a:r>
              <a:rPr lang="pt-BR" dirty="0">
                <a:solidFill>
                  <a:srgbClr val="858585"/>
                </a:solidFill>
              </a:rPr>
              <a:t>High </a:t>
            </a:r>
            <a:r>
              <a:rPr lang="pt-BR" dirty="0" err="1">
                <a:solidFill>
                  <a:srgbClr val="858585"/>
                </a:solidFill>
              </a:rPr>
              <a:t>frequency</a:t>
            </a:r>
            <a:r>
              <a:rPr lang="pt-BR" dirty="0">
                <a:solidFill>
                  <a:srgbClr val="858585"/>
                </a:solidFill>
              </a:rPr>
              <a:t> </a:t>
            </a:r>
            <a:r>
              <a:rPr lang="pt-BR" dirty="0" err="1">
                <a:solidFill>
                  <a:srgbClr val="858585"/>
                </a:solidFill>
              </a:rPr>
              <a:t>purchases</a:t>
            </a:r>
            <a:endParaRPr dirty="0">
              <a:solidFill>
                <a:srgbClr val="858585"/>
              </a:solidFill>
            </a:endParaRPr>
          </a:p>
          <a:p>
            <a:pPr>
              <a:lnSpc>
                <a:spcPct val="150000"/>
              </a:lnSpc>
              <a:buClr>
                <a:srgbClr val="858585"/>
              </a:buClr>
              <a:buAutoNum type="arabicPeriod"/>
            </a:pPr>
            <a:r>
              <a:rPr lang="pt-BR" dirty="0">
                <a:solidFill>
                  <a:srgbClr val="858585"/>
                </a:solidFill>
              </a:rPr>
              <a:t>High </a:t>
            </a:r>
            <a:r>
              <a:rPr lang="pt-BR" dirty="0" err="1">
                <a:solidFill>
                  <a:srgbClr val="858585"/>
                </a:solidFill>
              </a:rPr>
              <a:t>revenue</a:t>
            </a:r>
            <a:r>
              <a:rPr lang="pt-BR" dirty="0">
                <a:solidFill>
                  <a:srgbClr val="858585"/>
                </a:solidFill>
              </a:rPr>
              <a:t> </a:t>
            </a:r>
            <a:r>
              <a:rPr lang="pt-BR" dirty="0" err="1">
                <a:solidFill>
                  <a:srgbClr val="858585"/>
                </a:solidFill>
              </a:rPr>
              <a:t>contribution</a:t>
            </a:r>
            <a:endParaRPr dirty="0">
              <a:solidFill>
                <a:srgbClr val="858585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>
              <a:solidFill>
                <a:srgbClr val="858585"/>
              </a:solidFill>
            </a:endParaRPr>
          </a:p>
          <a:p>
            <a:pPr marL="0" indent="0">
              <a:buNone/>
            </a:pPr>
            <a:endParaRPr dirty="0">
              <a:solidFill>
                <a:srgbClr val="858585"/>
              </a:solidFill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l="17059" r="21398"/>
          <a:stretch/>
        </p:blipFill>
        <p:spPr>
          <a:xfrm>
            <a:off x="1" y="870132"/>
            <a:ext cx="5520690" cy="598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body" idx="2"/>
          </p:nvPr>
        </p:nvSpPr>
        <p:spPr>
          <a:xfrm>
            <a:off x="6778400" y="5089732"/>
            <a:ext cx="5001268" cy="14143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s" sz="3000" dirty="0"/>
              <a:t>Increase sales and purchase frequency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CA9DAFC-4CBD-4213-A964-7C97D69A2A4D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5CC9274D-F0AC-44CF-B889-5B12CC261684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Objectives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F002FAC-F72B-4137-B5C4-6F01D74BD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689341-5F36-4138-9352-9B471FE82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26721" y="4097159"/>
            <a:ext cx="354557" cy="3545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E975505-DF6A-4B55-B630-AF166B268385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CCBB2374-A55A-4039-B7DB-CB22D795F2D9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Segmentation – K-Means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A484EF1-D272-439B-894D-CCB7374DC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872DF98-D1E9-44E7-8090-C7BD3233E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0" y="1301922"/>
            <a:ext cx="6381235" cy="42541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73706F-E493-4EB9-AD06-1D6D6F991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56" y="2091690"/>
            <a:ext cx="5437294" cy="26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1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7" name="Tabela 10">
            <a:extLst>
              <a:ext uri="{FF2B5EF4-FFF2-40B4-BE49-F238E27FC236}">
                <a16:creationId xmlns:a16="http://schemas.microsoft.com/office/drawing/2014/main" id="{F9D631AF-8823-4DA9-817A-EE33A0F01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591586"/>
              </p:ext>
            </p:extLst>
          </p:nvPr>
        </p:nvGraphicFramePr>
        <p:xfrm>
          <a:off x="584200" y="1295401"/>
          <a:ext cx="11023600" cy="4876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3443193998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1506628610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477040724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9328956"/>
                    </a:ext>
                  </a:extLst>
                </a:gridCol>
              </a:tblGrid>
              <a:tr h="6336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Cluster 1 (Red)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Cluster 2 (</a:t>
                      </a:r>
                      <a:r>
                        <a:rPr lang="pt-BR" b="1" dirty="0" err="1"/>
                        <a:t>Yellow</a:t>
                      </a:r>
                      <a:r>
                        <a:rPr lang="pt-BR" b="1" dirty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Cluster 3 (Orange)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8413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Number of customers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4,241 (97.0%)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124 (2.8%)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 (0.2%)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32968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revenue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1,192.2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16,884,8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164,316.1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77822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quantity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724.4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10,300.5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79,664.6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5947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purchases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21.6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67.6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634571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returns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13.1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75657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AOV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321.8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1,588.9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3,455.7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6228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CLV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837.8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8,368.8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68,619.4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857023"/>
                  </a:ext>
                </a:extLst>
              </a:tr>
            </a:tbl>
          </a:graphicData>
        </a:graphic>
      </p:graphicFrame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Segmentation – K-Means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7" name="Tabela 10">
            <a:extLst>
              <a:ext uri="{FF2B5EF4-FFF2-40B4-BE49-F238E27FC236}">
                <a16:creationId xmlns:a16="http://schemas.microsoft.com/office/drawing/2014/main" id="{F9D631AF-8823-4DA9-817A-EE33A0F01915}"/>
              </a:ext>
            </a:extLst>
          </p:cNvPr>
          <p:cNvGraphicFramePr>
            <a:graphicFrameLocks noGrp="1"/>
          </p:cNvGraphicFramePr>
          <p:nvPr/>
        </p:nvGraphicFramePr>
        <p:xfrm>
          <a:off x="584200" y="1295401"/>
          <a:ext cx="11023600" cy="4876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3443193998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1506628610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477040724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9328956"/>
                    </a:ext>
                  </a:extLst>
                </a:gridCol>
              </a:tblGrid>
              <a:tr h="6336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Cluster 1 (Red)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Cluster 2 (</a:t>
                      </a:r>
                      <a:r>
                        <a:rPr lang="pt-BR" b="1" dirty="0" err="1"/>
                        <a:t>Yellow</a:t>
                      </a:r>
                      <a:r>
                        <a:rPr lang="pt-BR" b="1" dirty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Cluster 3 (Orange)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8413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Number of customers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4,241 (97.0%)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124 (2.8%)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 (0.2%)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32968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revenue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1,192.2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16,884,8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164,316.1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77822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quantity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724.4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10,300.5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79,664.6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5947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purchases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21.6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67.6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634571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returns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13.1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75657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AOV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321.8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1,588.9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3,455.7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6228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CLV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837.8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8,368.8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68,619.4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857023"/>
                  </a:ext>
                </a:extLst>
              </a:tr>
            </a:tbl>
          </a:graphicData>
        </a:graphic>
      </p:graphicFrame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Segmentation – K-Means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2777074-4269-4E1D-9E44-1481DA946B66}"/>
              </a:ext>
            </a:extLst>
          </p:cNvPr>
          <p:cNvSpPr/>
          <p:nvPr/>
        </p:nvSpPr>
        <p:spPr>
          <a:xfrm>
            <a:off x="6096000" y="1295401"/>
            <a:ext cx="5511800" cy="4876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7" name="Tabela 10">
            <a:extLst>
              <a:ext uri="{FF2B5EF4-FFF2-40B4-BE49-F238E27FC236}">
                <a16:creationId xmlns:a16="http://schemas.microsoft.com/office/drawing/2014/main" id="{F9D631AF-8823-4DA9-817A-EE33A0F01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504922"/>
              </p:ext>
            </p:extLst>
          </p:nvPr>
        </p:nvGraphicFramePr>
        <p:xfrm>
          <a:off x="584200" y="1295401"/>
          <a:ext cx="11017251" cy="4876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17">
                  <a:extLst>
                    <a:ext uri="{9D8B030D-6E8A-4147-A177-3AD203B41FA5}">
                      <a16:colId xmlns:a16="http://schemas.microsoft.com/office/drawing/2014/main" val="3443193998"/>
                    </a:ext>
                  </a:extLst>
                </a:gridCol>
                <a:gridCol w="3672417">
                  <a:extLst>
                    <a:ext uri="{9D8B030D-6E8A-4147-A177-3AD203B41FA5}">
                      <a16:colId xmlns:a16="http://schemas.microsoft.com/office/drawing/2014/main" val="1506628610"/>
                    </a:ext>
                  </a:extLst>
                </a:gridCol>
                <a:gridCol w="3672417">
                  <a:extLst>
                    <a:ext uri="{9D8B030D-6E8A-4147-A177-3AD203B41FA5}">
                      <a16:colId xmlns:a16="http://schemas.microsoft.com/office/drawing/2014/main" val="2477040724"/>
                    </a:ext>
                  </a:extLst>
                </a:gridCol>
              </a:tblGrid>
              <a:tr h="6336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Normal Customers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err="1"/>
                        <a:t>Insiders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Customers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8413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Number of customers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4,241 (97.0%)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131 (3.0%)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32968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revenue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1,192.2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24,762.8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77822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quantity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724.4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14,006.9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5947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purchases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24.0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634571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returns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5.1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75657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AOV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321.8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1,688.7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6228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CLV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837.8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11,588.3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857023"/>
                  </a:ext>
                </a:extLst>
              </a:tr>
            </a:tbl>
          </a:graphicData>
        </a:graphic>
      </p:graphicFrame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Segmentation – K-Means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 - Revenue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6FD8BF-BD89-46F6-974F-7B867F52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1" y="1165860"/>
            <a:ext cx="1102383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 - Revenue by Country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68FABB-F056-43A5-BDB9-D1D04E851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443"/>
            <a:ext cx="12192000" cy="49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05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 - Products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5B0CED8-D035-45B0-A34F-5828AE9FC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244"/>
            <a:ext cx="12192000" cy="5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2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7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96900"/>
            <a:ext cx="10921999" cy="5664200"/>
          </a:xfrm>
        </p:spPr>
        <p:txBody>
          <a:bodyPr anchor="t"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Henrique Issamu Umeda</a:t>
            </a:r>
            <a:br>
              <a:rPr lang="en-US" sz="4400" b="1" dirty="0">
                <a:solidFill>
                  <a:schemeClr val="bg1"/>
                </a:solidFill>
              </a:rPr>
            </a:b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	   issamuumeda@gmail.com</a:t>
            </a:r>
            <a:br>
              <a:rPr lang="en-US" sz="4000" b="1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	   /</a:t>
            </a:r>
            <a:r>
              <a:rPr lang="en-US" sz="4000" b="1" dirty="0" err="1">
                <a:solidFill>
                  <a:schemeClr val="bg1"/>
                </a:solidFill>
              </a:rPr>
              <a:t>henriqueissamu</a:t>
            </a:r>
            <a:br>
              <a:rPr lang="en-US" sz="4000" b="1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	   /</a:t>
            </a:r>
            <a:r>
              <a:rPr lang="en-US" sz="4000" b="1" dirty="0" err="1">
                <a:solidFill>
                  <a:schemeClr val="bg1"/>
                </a:solidFill>
              </a:rPr>
              <a:t>henriqueumeda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AC70F8E-1909-42E7-AB83-CA09F799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3124200"/>
            <a:ext cx="3136900" cy="31369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B376E66-474A-4581-9BD7-068BC390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9" y="1892611"/>
            <a:ext cx="744198" cy="55814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E03D712-C4CA-4F95-A872-DD12AC7D7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6" y="3474720"/>
            <a:ext cx="765205" cy="76520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DA3770E-853F-44EE-8391-BAC836918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7" y="5074919"/>
            <a:ext cx="833241" cy="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D7999BE-9A18-4210-898D-E32D450FE311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B051B1B-9CB8-4D52-A5CD-B8998422BBD5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 we are?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83FD2C9-8B38-407E-8085-004E432B0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sp>
        <p:nvSpPr>
          <p:cNvPr id="20" name="Google Shape;159;p32">
            <a:extLst>
              <a:ext uri="{FF2B5EF4-FFF2-40B4-BE49-F238E27FC236}">
                <a16:creationId xmlns:a16="http://schemas.microsoft.com/office/drawing/2014/main" id="{AAB70F93-24FB-4819-94A1-5BE2865F8B1A}"/>
              </a:ext>
            </a:extLst>
          </p:cNvPr>
          <p:cNvSpPr/>
          <p:nvPr/>
        </p:nvSpPr>
        <p:spPr>
          <a:xfrm>
            <a:off x="-1" y="1054658"/>
            <a:ext cx="7869251" cy="4437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All In One Place Company </a:t>
            </a:r>
            <a:r>
              <a:rPr lang="en-US" sz="15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| </a:t>
            </a:r>
            <a:r>
              <a:rPr lang="en-US" sz="1500" b="1" i="0" u="none" strike="noStrike" cap="none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Multibrand</a:t>
            </a:r>
            <a:r>
              <a:rPr lang="en-US" sz="1500" b="1" i="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 Outlet | Well-established in E-commerce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59484DE-52FC-440D-9FB4-7608538CF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219" y="1865354"/>
            <a:ext cx="8687562" cy="442247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E99E535-FBF0-4199-A5F7-6120BE95DFDB}"/>
              </a:ext>
            </a:extLst>
          </p:cNvPr>
          <p:cNvSpPr txBox="1"/>
          <p:nvPr/>
        </p:nvSpPr>
        <p:spPr>
          <a:xfrm>
            <a:off x="678215" y="1557577"/>
            <a:ext cx="293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in more </a:t>
            </a:r>
            <a:r>
              <a:rPr lang="pt-BR" sz="1400" b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40 countries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4A364A2-CA5C-4CFB-B1CB-B6C2F8D32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6" y="3910826"/>
            <a:ext cx="499240" cy="499240"/>
          </a:xfrm>
          <a:prstGeom prst="rect">
            <a:avLst/>
          </a:prstGeom>
        </p:spPr>
      </p:pic>
      <p:sp>
        <p:nvSpPr>
          <p:cNvPr id="299" name="CaixaDeTexto 298">
            <a:extLst>
              <a:ext uri="{FF2B5EF4-FFF2-40B4-BE49-F238E27FC236}">
                <a16:creationId xmlns:a16="http://schemas.microsoft.com/office/drawing/2014/main" id="{882973F4-EEF2-46C2-AB61-B3FF267EA669}"/>
              </a:ext>
            </a:extLst>
          </p:cNvPr>
          <p:cNvSpPr txBox="1"/>
          <p:nvPr/>
        </p:nvSpPr>
        <p:spPr>
          <a:xfrm>
            <a:off x="958407" y="3612569"/>
            <a:ext cx="143426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Countries</a:t>
            </a:r>
          </a:p>
        </p:txBody>
      </p:sp>
      <p:sp>
        <p:nvSpPr>
          <p:cNvPr id="300" name="CaixaDeTexto 299">
            <a:extLst>
              <a:ext uri="{FF2B5EF4-FFF2-40B4-BE49-F238E27FC236}">
                <a16:creationId xmlns:a16="http://schemas.microsoft.com/office/drawing/2014/main" id="{3630E101-347C-4432-947A-87ECB610B98C}"/>
              </a:ext>
            </a:extLst>
          </p:cNvPr>
          <p:cNvSpPr txBox="1"/>
          <p:nvPr/>
        </p:nvSpPr>
        <p:spPr>
          <a:xfrm>
            <a:off x="1165099" y="4006558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United Kingdom</a:t>
            </a:r>
          </a:p>
        </p:txBody>
      </p:sp>
      <p:pic>
        <p:nvPicPr>
          <p:cNvPr id="302" name="Imagem 301">
            <a:extLst>
              <a:ext uri="{FF2B5EF4-FFF2-40B4-BE49-F238E27FC236}">
                <a16:creationId xmlns:a16="http://schemas.microsoft.com/office/drawing/2014/main" id="{1827ADFF-6003-4A39-A2B5-7A6D954FB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3" y="4391577"/>
            <a:ext cx="348580" cy="348580"/>
          </a:xfrm>
          <a:prstGeom prst="rect">
            <a:avLst/>
          </a:prstGeom>
        </p:spPr>
      </p:pic>
      <p:sp>
        <p:nvSpPr>
          <p:cNvPr id="303" name="CaixaDeTexto 302">
            <a:extLst>
              <a:ext uri="{FF2B5EF4-FFF2-40B4-BE49-F238E27FC236}">
                <a16:creationId xmlns:a16="http://schemas.microsoft.com/office/drawing/2014/main" id="{D31CC02D-282A-4729-B9A8-B0FFC40ABE4D}"/>
              </a:ext>
            </a:extLst>
          </p:cNvPr>
          <p:cNvSpPr txBox="1"/>
          <p:nvPr/>
        </p:nvSpPr>
        <p:spPr>
          <a:xfrm>
            <a:off x="1165099" y="4411979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Netherlands</a:t>
            </a:r>
            <a:endParaRPr lang="pt-BR" sz="1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5" name="Imagem 304">
            <a:extLst>
              <a:ext uri="{FF2B5EF4-FFF2-40B4-BE49-F238E27FC236}">
                <a16:creationId xmlns:a16="http://schemas.microsoft.com/office/drawing/2014/main" id="{E621D24C-363C-4B2D-9475-C6B5F7069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7" y="4691393"/>
            <a:ext cx="581243" cy="581243"/>
          </a:xfrm>
          <a:prstGeom prst="rect">
            <a:avLst/>
          </a:prstGeom>
        </p:spPr>
      </p:pic>
      <p:sp>
        <p:nvSpPr>
          <p:cNvPr id="306" name="CaixaDeTexto 305">
            <a:extLst>
              <a:ext uri="{FF2B5EF4-FFF2-40B4-BE49-F238E27FC236}">
                <a16:creationId xmlns:a16="http://schemas.microsoft.com/office/drawing/2014/main" id="{FFF7676E-C32B-43D4-9A7F-24797A0D4157}"/>
              </a:ext>
            </a:extLst>
          </p:cNvPr>
          <p:cNvSpPr txBox="1"/>
          <p:nvPr/>
        </p:nvSpPr>
        <p:spPr>
          <a:xfrm>
            <a:off x="1165099" y="4828125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Ireland</a:t>
            </a:r>
          </a:p>
        </p:txBody>
      </p:sp>
      <p:pic>
        <p:nvPicPr>
          <p:cNvPr id="308" name="Imagem 307">
            <a:extLst>
              <a:ext uri="{FF2B5EF4-FFF2-40B4-BE49-F238E27FC236}">
                <a16:creationId xmlns:a16="http://schemas.microsoft.com/office/drawing/2014/main" id="{4AD29CA7-812C-42F7-972A-E15CA66F7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9" y="5076325"/>
            <a:ext cx="599357" cy="599357"/>
          </a:xfrm>
          <a:prstGeom prst="rect">
            <a:avLst/>
          </a:prstGeom>
        </p:spPr>
      </p:pic>
      <p:sp>
        <p:nvSpPr>
          <p:cNvPr id="309" name="CaixaDeTexto 308">
            <a:extLst>
              <a:ext uri="{FF2B5EF4-FFF2-40B4-BE49-F238E27FC236}">
                <a16:creationId xmlns:a16="http://schemas.microsoft.com/office/drawing/2014/main" id="{996EF3A8-C121-49CA-8BF4-F7E994EE28C3}"/>
              </a:ext>
            </a:extLst>
          </p:cNvPr>
          <p:cNvSpPr txBox="1"/>
          <p:nvPr/>
        </p:nvSpPr>
        <p:spPr>
          <a:xfrm>
            <a:off x="1165099" y="5222116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Germany</a:t>
            </a:r>
            <a:endParaRPr lang="pt-BR" sz="1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11" name="Imagem 310">
            <a:extLst>
              <a:ext uri="{FF2B5EF4-FFF2-40B4-BE49-F238E27FC236}">
                <a16:creationId xmlns:a16="http://schemas.microsoft.com/office/drawing/2014/main" id="{E45EC70E-880F-497A-9138-C29C9F370B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5" y="5453310"/>
            <a:ext cx="626703" cy="626703"/>
          </a:xfrm>
          <a:prstGeom prst="rect">
            <a:avLst/>
          </a:prstGeom>
        </p:spPr>
      </p:pic>
      <p:sp>
        <p:nvSpPr>
          <p:cNvPr id="312" name="CaixaDeTexto 311">
            <a:extLst>
              <a:ext uri="{FF2B5EF4-FFF2-40B4-BE49-F238E27FC236}">
                <a16:creationId xmlns:a16="http://schemas.microsoft.com/office/drawing/2014/main" id="{CF12E25D-0BF9-402C-AC2C-7C5CDC0A38A2}"/>
              </a:ext>
            </a:extLst>
          </p:cNvPr>
          <p:cNvSpPr txBox="1"/>
          <p:nvPr/>
        </p:nvSpPr>
        <p:spPr>
          <a:xfrm>
            <a:off x="1165099" y="5615464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1060597" y="2847867"/>
            <a:ext cx="3144400" cy="6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CUSTOMERS</a:t>
            </a:r>
            <a:endParaRPr dirty="0"/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 idx="2"/>
          </p:nvPr>
        </p:nvSpPr>
        <p:spPr>
          <a:xfrm>
            <a:off x="1060400" y="3509867"/>
            <a:ext cx="3144400" cy="30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2400" dirty="0"/>
              <a:t>Around 4,300 registered customers in 1 year of operation</a:t>
            </a:r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3"/>
          </p:nvPr>
        </p:nvSpPr>
        <p:spPr>
          <a:xfrm>
            <a:off x="4724948" y="2847867"/>
            <a:ext cx="3144400" cy="6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PRODUCTS</a:t>
            </a:r>
            <a:endParaRPr dirty="0"/>
          </a:p>
        </p:txBody>
      </p:sp>
      <p:sp>
        <p:nvSpPr>
          <p:cNvPr id="210" name="Google Shape;210;p38"/>
          <p:cNvSpPr txBox="1">
            <a:spLocks noGrp="1"/>
          </p:cNvSpPr>
          <p:nvPr>
            <p:ph type="title" idx="4"/>
          </p:nvPr>
        </p:nvSpPr>
        <p:spPr>
          <a:xfrm>
            <a:off x="4724851" y="3509867"/>
            <a:ext cx="3144400" cy="30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2400" dirty="0"/>
              <a:t>Around 3,900 unique products, with more than 4.9 million products sold</a:t>
            </a:r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5"/>
          </p:nvPr>
        </p:nvSpPr>
        <p:spPr>
          <a:xfrm>
            <a:off x="8389397" y="2847867"/>
            <a:ext cx="3144400" cy="6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REVENUE</a:t>
            </a:r>
            <a:endParaRPr dirty="0"/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 idx="6"/>
          </p:nvPr>
        </p:nvSpPr>
        <p:spPr>
          <a:xfrm>
            <a:off x="8389300" y="3509867"/>
            <a:ext cx="3144400" cy="30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2400" dirty="0"/>
              <a:t>Approximately</a:t>
            </a:r>
            <a:br>
              <a:rPr lang="en-US" sz="2400" dirty="0"/>
            </a:br>
            <a:r>
              <a:rPr lang="en-US" sz="2400" dirty="0"/>
              <a:t>US$ 8.3 million a year</a:t>
            </a:r>
          </a:p>
        </p:txBody>
      </p:sp>
      <p:grpSp>
        <p:nvGrpSpPr>
          <p:cNvPr id="25" name="Google Shape;9112;p68">
            <a:extLst>
              <a:ext uri="{FF2B5EF4-FFF2-40B4-BE49-F238E27FC236}">
                <a16:creationId xmlns:a16="http://schemas.microsoft.com/office/drawing/2014/main" id="{9B961D21-FDE9-4534-898B-4B6203F4C4B9}"/>
              </a:ext>
            </a:extLst>
          </p:cNvPr>
          <p:cNvGrpSpPr/>
          <p:nvPr/>
        </p:nvGrpSpPr>
        <p:grpSpPr>
          <a:xfrm>
            <a:off x="9365777" y="1657858"/>
            <a:ext cx="1191445" cy="1131209"/>
            <a:chOff x="6222125" y="2025975"/>
            <a:chExt cx="499450" cy="474125"/>
          </a:xfrm>
        </p:grpSpPr>
        <p:sp>
          <p:nvSpPr>
            <p:cNvPr id="26" name="Google Shape;9113;p68">
              <a:extLst>
                <a:ext uri="{FF2B5EF4-FFF2-40B4-BE49-F238E27FC236}">
                  <a16:creationId xmlns:a16="http://schemas.microsoft.com/office/drawing/2014/main" id="{C15E5E93-4175-4B0C-84EC-594CA1203200}"/>
                </a:ext>
              </a:extLst>
            </p:cNvPr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9114;p68">
              <a:extLst>
                <a:ext uri="{FF2B5EF4-FFF2-40B4-BE49-F238E27FC236}">
                  <a16:creationId xmlns:a16="http://schemas.microsoft.com/office/drawing/2014/main" id="{862D1F66-7C02-43D9-9BD1-4B9828D32B28}"/>
                </a:ext>
              </a:extLst>
            </p:cNvPr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9115;p68">
              <a:extLst>
                <a:ext uri="{FF2B5EF4-FFF2-40B4-BE49-F238E27FC236}">
                  <a16:creationId xmlns:a16="http://schemas.microsoft.com/office/drawing/2014/main" id="{BE2ABB43-C2A8-4D93-AAAE-02B7FF466F16}"/>
                </a:ext>
              </a:extLst>
            </p:cNvPr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9223;p68">
            <a:extLst>
              <a:ext uri="{FF2B5EF4-FFF2-40B4-BE49-F238E27FC236}">
                <a16:creationId xmlns:a16="http://schemas.microsoft.com/office/drawing/2014/main" id="{560ED20E-D83B-4DC3-BFC3-8A1EB3DBF180}"/>
              </a:ext>
            </a:extLst>
          </p:cNvPr>
          <p:cNvGrpSpPr/>
          <p:nvPr/>
        </p:nvGrpSpPr>
        <p:grpSpPr>
          <a:xfrm>
            <a:off x="2162896" y="1634319"/>
            <a:ext cx="939408" cy="1160464"/>
            <a:chOff x="3316000" y="4399325"/>
            <a:chExt cx="392325" cy="483100"/>
          </a:xfrm>
        </p:grpSpPr>
        <p:sp>
          <p:nvSpPr>
            <p:cNvPr id="20" name="Google Shape;9224;p68">
              <a:extLst>
                <a:ext uri="{FF2B5EF4-FFF2-40B4-BE49-F238E27FC236}">
                  <a16:creationId xmlns:a16="http://schemas.microsoft.com/office/drawing/2014/main" id="{62F9097A-009D-4A62-A05E-656C50327DE3}"/>
                </a:ext>
              </a:extLst>
            </p:cNvPr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9225;p68">
              <a:extLst>
                <a:ext uri="{FF2B5EF4-FFF2-40B4-BE49-F238E27FC236}">
                  <a16:creationId xmlns:a16="http://schemas.microsoft.com/office/drawing/2014/main" id="{A5AAA42D-F027-4081-A6E1-68FE9DEE2A0F}"/>
                </a:ext>
              </a:extLst>
            </p:cNvPr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" name="Google Shape;12906;p77">
            <a:extLst>
              <a:ext uri="{FF2B5EF4-FFF2-40B4-BE49-F238E27FC236}">
                <a16:creationId xmlns:a16="http://schemas.microsoft.com/office/drawing/2014/main" id="{0A556062-3111-45BD-B537-6E65FD35401F}"/>
              </a:ext>
            </a:extLst>
          </p:cNvPr>
          <p:cNvGrpSpPr/>
          <p:nvPr/>
        </p:nvGrpSpPr>
        <p:grpSpPr>
          <a:xfrm>
            <a:off x="5749937" y="1669234"/>
            <a:ext cx="1122802" cy="1119833"/>
            <a:chOff x="-5635975" y="2757075"/>
            <a:chExt cx="293000" cy="292225"/>
          </a:xfrm>
        </p:grpSpPr>
        <p:sp>
          <p:nvSpPr>
            <p:cNvPr id="31" name="Google Shape;12907;p77">
              <a:extLst>
                <a:ext uri="{FF2B5EF4-FFF2-40B4-BE49-F238E27FC236}">
                  <a16:creationId xmlns:a16="http://schemas.microsoft.com/office/drawing/2014/main" id="{4776C6F3-25B4-49AC-82CF-9C4AF724E605}"/>
                </a:ext>
              </a:extLst>
            </p:cNvPr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08;p77">
              <a:extLst>
                <a:ext uri="{FF2B5EF4-FFF2-40B4-BE49-F238E27FC236}">
                  <a16:creationId xmlns:a16="http://schemas.microsoft.com/office/drawing/2014/main" id="{13302CEA-03BD-427F-9983-D3A972C17E1A}"/>
                </a:ext>
              </a:extLst>
            </p:cNvPr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 we are?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280793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Country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C7148A-FFD0-4B3E-A49A-FEB5E5E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136"/>
            <a:ext cx="12192000" cy="59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9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Month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C2BE96-2A05-459D-B45B-357A9DFA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3" y="866714"/>
            <a:ext cx="11791950" cy="59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Semester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D1E36E-07A5-4F65-B64B-E05F4B1EF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29" y="885282"/>
            <a:ext cx="5805941" cy="59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8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Products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D32D6E-7C81-4EE1-A76D-5B8DE91F0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8"/>
            <a:ext cx="12192000" cy="53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509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410</Words>
  <Application>Microsoft Office PowerPoint</Application>
  <PresentationFormat>Widescreen</PresentationFormat>
  <Paragraphs>157</Paragraphs>
  <Slides>28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Tema do Office</vt:lpstr>
      <vt:lpstr>All In One Place - Insiders Henrique Issamu Umeda - 2021</vt:lpstr>
      <vt:lpstr>The Company</vt:lpstr>
      <vt:lpstr>Apresentação do PowerPoint</vt:lpstr>
      <vt:lpstr>CUSTOMERS</vt:lpstr>
      <vt:lpstr>Revenue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Customer Lifetime Value</vt:lpstr>
      <vt:lpstr>Apresentação do PowerPoint</vt:lpstr>
      <vt:lpstr>Insiders Project</vt:lpstr>
      <vt:lpstr>Loyalty Program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Henrique Issamu Umeda      issamuumeda@gmail.com       /henriqueissamu       /henriqueumeda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Wine-Food Pilot Campaign Data Analysis</dc:title>
  <dc:creator>Issamu Umeda</dc:creator>
  <cp:lastModifiedBy>Issamu Umeda</cp:lastModifiedBy>
  <cp:revision>6</cp:revision>
  <dcterms:created xsi:type="dcterms:W3CDTF">2021-10-07T14:45:12Z</dcterms:created>
  <dcterms:modified xsi:type="dcterms:W3CDTF">2021-10-22T20:18:27Z</dcterms:modified>
</cp:coreProperties>
</file>